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2" r:id="rId5"/>
    <p:sldId id="274" r:id="rId6"/>
    <p:sldId id="273" r:id="rId7"/>
    <p:sldId id="268" r:id="rId8"/>
    <p:sldId id="271" r:id="rId9"/>
    <p:sldId id="270" r:id="rId10"/>
    <p:sldId id="258" r:id="rId11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172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EB45-23E4-4A75-A567-5E62AA77002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29F2-465D-4EEA-B960-7F65CFC0A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11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EB45-23E4-4A75-A567-5E62AA77002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29F2-465D-4EEA-B960-7F65CFC0A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337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EB45-23E4-4A75-A567-5E62AA77002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29F2-465D-4EEA-B960-7F65CFC0A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680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EB45-23E4-4A75-A567-5E62AA77002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29F2-465D-4EEA-B960-7F65CFC0A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37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6424" y="232907"/>
            <a:ext cx="7544804" cy="549275"/>
          </a:xfrm>
        </p:spPr>
        <p:txBody>
          <a:bodyPr>
            <a:normAutofit fontScale="90000"/>
          </a:bodyPr>
          <a:lstStyle>
            <a:lvl1pPr>
              <a:defRPr baseline="0"/>
            </a:lvl1pPr>
          </a:lstStyle>
          <a:p>
            <a:r>
              <a:rPr lang="en-GB" dirty="0"/>
              <a:t>Oak Gazebo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64592" y="128017"/>
            <a:ext cx="11878056" cy="656539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960778" y="5853835"/>
            <a:ext cx="4081869" cy="83957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16" y="-48166"/>
            <a:ext cx="2265831" cy="109137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8068004" y="5797954"/>
            <a:ext cx="3901492" cy="817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Client: Sample Client</a:t>
            </a:r>
          </a:p>
          <a:p>
            <a:r>
              <a:rPr lang="en-GB" dirty="0"/>
              <a:t>Date: 28 January</a:t>
            </a:r>
          </a:p>
          <a:p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64591" y="128017"/>
            <a:ext cx="7796187" cy="74066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960778" y="6273622"/>
            <a:ext cx="408186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9776815" y="128017"/>
            <a:ext cx="2265832" cy="74066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66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889" y="442415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EB45-23E4-4A75-A567-5E62AA77002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29F2-465D-4EEA-B960-7F65CFC0ABB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6424" y="232907"/>
            <a:ext cx="10515600" cy="549275"/>
          </a:xfr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r>
              <a:rPr lang="en-GB" dirty="0"/>
              <a:t>Oak Door Canopy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64592" y="128017"/>
            <a:ext cx="11878056" cy="656539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960778" y="5853835"/>
            <a:ext cx="4081869" cy="83957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16" y="-48166"/>
            <a:ext cx="2265831" cy="109137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8068004" y="5797954"/>
            <a:ext cx="3901492" cy="817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Client:</a:t>
            </a:r>
          </a:p>
          <a:p>
            <a:r>
              <a:rPr lang="en-GB" dirty="0"/>
              <a:t>Date: 9 June 2020</a:t>
            </a:r>
          </a:p>
          <a:p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64591" y="128017"/>
            <a:ext cx="6881187" cy="74066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73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EB45-23E4-4A75-A567-5E62AA77002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29F2-465D-4EEA-B960-7F65CFC0A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47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EB45-23E4-4A75-A567-5E62AA77002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29F2-465D-4EEA-B960-7F65CFC0A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7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EB45-23E4-4A75-A567-5E62AA77002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29F2-465D-4EEA-B960-7F65CFC0A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88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EB45-23E4-4A75-A567-5E62AA77002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29F2-465D-4EEA-B960-7F65CFC0A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5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EB45-23E4-4A75-A567-5E62AA77002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29F2-465D-4EEA-B960-7F65CFC0A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92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EB45-23E4-4A75-A567-5E62AA77002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29F2-465D-4EEA-B960-7F65CFC0A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59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EEB45-23E4-4A75-A567-5E62AA77002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29F2-465D-4EEA-B960-7F65CFC0A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84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455" y="1800280"/>
            <a:ext cx="953551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Proposal for</a:t>
            </a:r>
            <a:br>
              <a:rPr lang="en-GB" dirty="0"/>
            </a:br>
            <a:r>
              <a:rPr lang="en-GB" dirty="0"/>
              <a:t>Oak Framed Gazebo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16" y="-48166"/>
            <a:ext cx="2265831" cy="10913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7500"/>
          </a:bodyPr>
          <a:lstStyle/>
          <a:p>
            <a:r>
              <a:rPr lang="en-GB" dirty="0"/>
              <a:t>For Sample Client</a:t>
            </a:r>
          </a:p>
          <a:p>
            <a:r>
              <a:rPr lang="en-GB" dirty="0"/>
              <a:t>28 January</a:t>
            </a:r>
          </a:p>
          <a:p>
            <a:r>
              <a:rPr lang="en-GB" dirty="0"/>
              <a:t>Quotation Reference:</a:t>
            </a:r>
          </a:p>
        </p:txBody>
      </p:sp>
    </p:spTree>
    <p:extLst>
      <p:ext uri="{BB962C8B-B14F-4D97-AF65-F5344CB8AC3E}">
        <p14:creationId xmlns:p14="http://schemas.microsoft.com/office/powerpoint/2010/main" val="3562110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424" y="232907"/>
            <a:ext cx="5637176" cy="549275"/>
          </a:xfrm>
        </p:spPr>
        <p:txBody>
          <a:bodyPr>
            <a:noAutofit/>
          </a:bodyPr>
          <a:lstStyle/>
          <a:p>
            <a:r>
              <a:rPr lang="en-GB" sz="3200" dirty="0"/>
              <a:t>Oak Framed Gazebo Quotation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25293" y="5708434"/>
            <a:ext cx="3519017" cy="8353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Total Cost: </a:t>
            </a:r>
            <a:endParaRPr lang="en-GB" sz="1400" b="1" dirty="0"/>
          </a:p>
          <a:p>
            <a:pPr marL="0" indent="0">
              <a:buNone/>
            </a:pPr>
            <a:r>
              <a:rPr lang="en-GB" sz="1400" b="1" dirty="0"/>
              <a:t>£ XXXX.XX – 3m Hexagonal Gazebo</a:t>
            </a:r>
          </a:p>
          <a:p>
            <a:pPr marL="0" indent="0">
              <a:buNone/>
            </a:pPr>
            <a:endParaRPr lang="en-GB" sz="12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25291" y="987597"/>
            <a:ext cx="5292105" cy="466429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000" b="1" u="sng" dirty="0"/>
              <a:t>Gazebo quotation includes: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00" b="1" dirty="0"/>
              <a:t>Frame</a:t>
            </a:r>
          </a:p>
          <a:p>
            <a:r>
              <a:rPr lang="en-GB" sz="1000" dirty="0"/>
              <a:t>All posts and main structural members are 125mm square. Head beams are 125 x 100mm.</a:t>
            </a:r>
          </a:p>
          <a:p>
            <a:r>
              <a:rPr lang="en-GB" sz="1000" dirty="0"/>
              <a:t>All Oak roof members.</a:t>
            </a:r>
          </a:p>
          <a:p>
            <a:r>
              <a:rPr lang="en-GB" sz="1000" dirty="0"/>
              <a:t>2  “swans neck” knee braces.</a:t>
            </a:r>
          </a:p>
          <a:p>
            <a:pPr marL="0" indent="0">
              <a:buNone/>
            </a:pPr>
            <a:r>
              <a:rPr lang="en-GB" sz="1000" b="1" dirty="0"/>
              <a:t>Deck</a:t>
            </a:r>
          </a:p>
          <a:p>
            <a:r>
              <a:rPr lang="en-GB" sz="1000" dirty="0"/>
              <a:t>150mm wide composite decking as shown with choice of colours.</a:t>
            </a:r>
          </a:p>
          <a:p>
            <a:r>
              <a:rPr lang="en-GB" sz="1000" dirty="0"/>
              <a:t>Treated deck frame.</a:t>
            </a:r>
          </a:p>
          <a:p>
            <a:r>
              <a:rPr lang="en-GB" sz="1000" dirty="0"/>
              <a:t>Composite edge &amp; frame around the deck boards.</a:t>
            </a:r>
          </a:p>
          <a:p>
            <a:pPr marL="0" indent="0">
              <a:buNone/>
            </a:pPr>
            <a:r>
              <a:rPr lang="en-GB" sz="1000" b="1" dirty="0"/>
              <a:t>Roof</a:t>
            </a:r>
          </a:p>
          <a:p>
            <a:r>
              <a:rPr lang="en-GB" sz="1000" dirty="0"/>
              <a:t>Vented Roof</a:t>
            </a:r>
          </a:p>
          <a:p>
            <a:r>
              <a:rPr lang="en-GB" sz="1000" dirty="0"/>
              <a:t>Larch roof shingles</a:t>
            </a:r>
          </a:p>
          <a:p>
            <a:r>
              <a:rPr lang="en-GB" sz="1000" dirty="0"/>
              <a:t>Optional Oak Shiplap Cladding or external hardwood plywood. (extra cost).</a:t>
            </a:r>
          </a:p>
          <a:p>
            <a:pPr marL="0" indent="0">
              <a:buNone/>
            </a:pPr>
            <a:r>
              <a:rPr lang="en-GB" sz="1000" b="1" dirty="0"/>
              <a:t>Base</a:t>
            </a:r>
          </a:p>
          <a:p>
            <a:r>
              <a:rPr lang="en-GB" sz="1000" dirty="0"/>
              <a:t>Footings will be required prior to installation. It is recommended that a full concrete base is install that is 50-100mm larger in size than the gazebo. (Not included in quotation).</a:t>
            </a:r>
          </a:p>
          <a:p>
            <a:pPr marL="0" indent="0">
              <a:buNone/>
            </a:pPr>
            <a:endParaRPr lang="en-GB" sz="10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699234" y="971830"/>
            <a:ext cx="5242035" cy="466429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b="1" dirty="0"/>
              <a:t>Quotation includes:</a:t>
            </a:r>
          </a:p>
          <a:p>
            <a:r>
              <a:rPr lang="en-GB" sz="1100" dirty="0"/>
              <a:t>Detailed design changes to clients agreed specification, based on outline design in images.</a:t>
            </a:r>
          </a:p>
          <a:p>
            <a:r>
              <a:rPr lang="en-GB" sz="1100" dirty="0"/>
              <a:t>The gazebo is hand manufactured in green oak &amp; larch as shown.</a:t>
            </a:r>
          </a:p>
          <a:p>
            <a:r>
              <a:rPr lang="en-GB" sz="1100" dirty="0"/>
              <a:t>Oak frame, all decking – which is composite, decking frame &amp; fixings, roof timbers, shingles, battens &amp; roof cowl.</a:t>
            </a:r>
          </a:p>
          <a:p>
            <a:r>
              <a:rPr lang="en-GB" sz="1100" dirty="0"/>
              <a:t>Delivery &amp; installation.</a:t>
            </a:r>
          </a:p>
          <a:p>
            <a:r>
              <a:rPr lang="en-GB" sz="1100" dirty="0"/>
              <a:t>Pre- installation site assessment.</a:t>
            </a:r>
          </a:p>
          <a:p>
            <a:pPr marL="0" indent="0">
              <a:buNone/>
            </a:pPr>
            <a:r>
              <a:rPr lang="en-GB" sz="1100" b="1" dirty="0"/>
              <a:t>Fixings</a:t>
            </a:r>
          </a:p>
          <a:p>
            <a:r>
              <a:rPr lang="en-GB" sz="1100" dirty="0"/>
              <a:t>Oak dowels for all dowelled joints are provided.</a:t>
            </a:r>
          </a:p>
          <a:p>
            <a:r>
              <a:rPr lang="en-GB" sz="1100" dirty="0"/>
              <a:t>Stainless steel screws for all screwed fixings.</a:t>
            </a:r>
          </a:p>
          <a:p>
            <a:pPr marL="0" indent="0">
              <a:buNone/>
            </a:pPr>
            <a:r>
              <a:rPr lang="en-GB" sz="1100" b="1" dirty="0"/>
              <a:t>Finish</a:t>
            </a:r>
          </a:p>
          <a:p>
            <a:r>
              <a:rPr lang="en-GB" sz="1100" dirty="0"/>
              <a:t>The gazebo is pre-assembled to ensure trouble free on-site installation.</a:t>
            </a:r>
          </a:p>
          <a:p>
            <a:r>
              <a:rPr lang="en-GB" sz="1100" dirty="0"/>
              <a:t>All oak is finish planed &amp; sanded.</a:t>
            </a:r>
          </a:p>
          <a:p>
            <a:r>
              <a:rPr lang="en-GB" sz="1100" dirty="0"/>
              <a:t>The recommended treatment is two coats of </a:t>
            </a:r>
            <a:r>
              <a:rPr lang="en-GB" sz="1100" dirty="0" err="1"/>
              <a:t>Osmo</a:t>
            </a:r>
            <a:r>
              <a:rPr lang="en-GB" sz="1100" dirty="0"/>
              <a:t> UV protection oil.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851537" y="5707071"/>
            <a:ext cx="3936630" cy="8353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Terms:  60% deposit to be paid on placement of order with the balance to be paid on delivery.</a:t>
            </a:r>
          </a:p>
          <a:p>
            <a:pPr marL="0" indent="0">
              <a:buNone/>
            </a:pPr>
            <a:r>
              <a:rPr lang="en-GB" sz="1200" dirty="0"/>
              <a:t>Delivery is 6-7 weeks from placement of order.</a:t>
            </a:r>
          </a:p>
        </p:txBody>
      </p:sp>
    </p:spTree>
    <p:extLst>
      <p:ext uri="{BB962C8B-B14F-4D97-AF65-F5344CB8AC3E}">
        <p14:creationId xmlns:p14="http://schemas.microsoft.com/office/powerpoint/2010/main" val="28580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60778" y="5853835"/>
            <a:ext cx="4081869" cy="83957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Oak Framed Gazebo - Images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91155" y="5900590"/>
            <a:ext cx="2369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Gazebo rotated by 30 degrees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51" y="1150883"/>
            <a:ext cx="3698131" cy="4989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24" y="920577"/>
            <a:ext cx="3668572" cy="484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86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60778" y="5853835"/>
            <a:ext cx="4081869" cy="83957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Views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551" y="881742"/>
            <a:ext cx="8717159" cy="5241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330" y="171450"/>
            <a:ext cx="10461092" cy="629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5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60778" y="5853835"/>
            <a:ext cx="4081869" cy="83957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Overall Sizes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594" y="732043"/>
            <a:ext cx="9216273" cy="55415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950" y="69444"/>
            <a:ext cx="9205037" cy="5534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9970" y="6008915"/>
            <a:ext cx="190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FRONT ELEVATION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82679" y="5359719"/>
            <a:ext cx="3446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SIDE ELEVATION (through opening)</a:t>
            </a:r>
          </a:p>
        </p:txBody>
      </p:sp>
    </p:spTree>
    <p:extLst>
      <p:ext uri="{BB962C8B-B14F-4D97-AF65-F5344CB8AC3E}">
        <p14:creationId xmlns:p14="http://schemas.microsoft.com/office/powerpoint/2010/main" val="310965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294" y="-171802"/>
            <a:ext cx="1140563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960778" y="5853835"/>
            <a:ext cx="4081869" cy="83957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40528" y="2918631"/>
            <a:ext cx="1642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125 x 125 Oak Posts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1597" y="2480374"/>
            <a:ext cx="1690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“Swans neck” braces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6685" y="5214113"/>
            <a:ext cx="2775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150 or 200mm wide Larch cladding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23719" y="1745430"/>
            <a:ext cx="1459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Green Oak Frame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73" y="1323500"/>
            <a:ext cx="1204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Larch shingles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91363" y="4245720"/>
            <a:ext cx="1586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Composite Decking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56961" y="5093006"/>
            <a:ext cx="2211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Treated “4 x 2 in” deck base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52763" y="474405"/>
            <a:ext cx="1566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Chimney cowl vent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3735" y="3924188"/>
            <a:ext cx="1150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Oak hand rail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17585" y="5974302"/>
            <a:ext cx="1498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Composite edging</a:t>
            </a:r>
          </a:p>
          <a:p>
            <a:r>
              <a:rPr lang="en-GB" sz="1400" dirty="0"/>
              <a:t>to match decking</a:t>
            </a:r>
          </a:p>
        </p:txBody>
      </p:sp>
      <p:cxnSp>
        <p:nvCxnSpPr>
          <p:cNvPr id="21" name="Straight Arrow Connector 20"/>
          <p:cNvCxnSpPr>
            <a:stCxn id="14" idx="3"/>
          </p:cNvCxnSpPr>
          <p:nvPr/>
        </p:nvCxnSpPr>
        <p:spPr>
          <a:xfrm>
            <a:off x="1966826" y="1477389"/>
            <a:ext cx="555657" cy="189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3"/>
          </p:cNvCxnSpPr>
          <p:nvPr/>
        </p:nvCxnSpPr>
        <p:spPr>
          <a:xfrm flipV="1">
            <a:off x="3112381" y="2473163"/>
            <a:ext cx="269322" cy="161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895184" y="3846786"/>
            <a:ext cx="1376161" cy="203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1"/>
          </p:cNvCxnSpPr>
          <p:nvPr/>
        </p:nvCxnSpPr>
        <p:spPr>
          <a:xfrm flipH="1" flipV="1">
            <a:off x="5951483" y="291662"/>
            <a:ext cx="2201280" cy="336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3"/>
          </p:cNvCxnSpPr>
          <p:nvPr/>
        </p:nvCxnSpPr>
        <p:spPr>
          <a:xfrm flipV="1">
            <a:off x="3112381" y="4895193"/>
            <a:ext cx="513688" cy="472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1"/>
          </p:cNvCxnSpPr>
          <p:nvPr/>
        </p:nvCxnSpPr>
        <p:spPr>
          <a:xfrm flipH="1">
            <a:off x="9262241" y="1899319"/>
            <a:ext cx="361478" cy="128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" idx="1"/>
          </p:cNvCxnSpPr>
          <p:nvPr/>
        </p:nvCxnSpPr>
        <p:spPr>
          <a:xfrm flipH="1" flipV="1">
            <a:off x="8418786" y="2918631"/>
            <a:ext cx="1021742" cy="153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5" idx="1"/>
          </p:cNvCxnSpPr>
          <p:nvPr/>
        </p:nvCxnSpPr>
        <p:spPr>
          <a:xfrm flipH="1" flipV="1">
            <a:off x="7622628" y="4399608"/>
            <a:ext cx="126873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1"/>
          </p:cNvCxnSpPr>
          <p:nvPr/>
        </p:nvCxnSpPr>
        <p:spPr>
          <a:xfrm flipH="1">
            <a:off x="7512269" y="5246895"/>
            <a:ext cx="1444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9" idx="3"/>
          </p:cNvCxnSpPr>
          <p:nvPr/>
        </p:nvCxnSpPr>
        <p:spPr>
          <a:xfrm flipV="1">
            <a:off x="3016393" y="5627308"/>
            <a:ext cx="932869" cy="608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600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476" y="258237"/>
            <a:ext cx="9195376" cy="5529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416" y="843455"/>
            <a:ext cx="9360483" cy="56282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960778" y="5853835"/>
            <a:ext cx="4081869" cy="83957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 views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9970" y="6008915"/>
            <a:ext cx="3424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PLAN VIEW WITH ROOF REMOVED</a:t>
            </a:r>
          </a:p>
          <a:p>
            <a:r>
              <a:rPr lang="en-GB" dirty="0"/>
              <a:t>SHOWING POTENTIAL TABLE SIZES</a:t>
            </a:r>
          </a:p>
        </p:txBody>
      </p:sp>
    </p:spTree>
    <p:extLst>
      <p:ext uri="{BB962C8B-B14F-4D97-AF65-F5344CB8AC3E}">
        <p14:creationId xmlns:p14="http://schemas.microsoft.com/office/powerpoint/2010/main" val="65205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60778" y="5853835"/>
            <a:ext cx="4081869" cy="83957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Roof Shingles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1" y="1679028"/>
            <a:ext cx="7000546" cy="3999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774" y="915965"/>
            <a:ext cx="3571875" cy="476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8607" y="6172200"/>
            <a:ext cx="319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Larch 10mm Thick Roof Shingles</a:t>
            </a:r>
          </a:p>
        </p:txBody>
      </p:sp>
    </p:spTree>
    <p:extLst>
      <p:ext uri="{BB962C8B-B14F-4D97-AF65-F5344CB8AC3E}">
        <p14:creationId xmlns:p14="http://schemas.microsoft.com/office/powerpoint/2010/main" val="358310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424" y="232907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GB" dirty="0"/>
              <a:t>Decking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64592" y="128017"/>
            <a:ext cx="11878056" cy="656539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960778" y="5853835"/>
            <a:ext cx="4081869" cy="83957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16" y="-48166"/>
            <a:ext cx="2265831" cy="1091375"/>
          </a:xfrm>
          <a:prstGeom prst="rect">
            <a:avLst/>
          </a:prstGeom>
        </p:spPr>
      </p:pic>
      <p:cxnSp>
        <p:nvCxnSpPr>
          <p:cNvPr id="8" name="Straight Connector 7"/>
          <p:cNvCxnSpPr>
            <a:stCxn id="10" idx="1"/>
            <a:endCxn id="10" idx="3"/>
          </p:cNvCxnSpPr>
          <p:nvPr/>
        </p:nvCxnSpPr>
        <p:spPr>
          <a:xfrm>
            <a:off x="7960778" y="6273622"/>
            <a:ext cx="408186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776815" y="128017"/>
            <a:ext cx="2265832" cy="74066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068004" y="5797954"/>
            <a:ext cx="3901492" cy="817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Client: Sample Client</a:t>
            </a:r>
          </a:p>
          <a:p>
            <a:r>
              <a:rPr lang="en-GB" dirty="0"/>
              <a:t>Date: 28 January</a:t>
            </a:r>
          </a:p>
          <a:p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164592" y="128017"/>
            <a:ext cx="6473952" cy="74066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70" y="2235004"/>
            <a:ext cx="5464126" cy="34851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44" y="175278"/>
            <a:ext cx="2861818" cy="1948672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4179553" y="5744489"/>
            <a:ext cx="3153643" cy="983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/>
              <a:t>Proposed Decking</a:t>
            </a:r>
          </a:p>
          <a:p>
            <a:pPr marL="0" indent="0">
              <a:buNone/>
            </a:pPr>
            <a:r>
              <a:rPr lang="en-GB" sz="1400" dirty="0"/>
              <a:t>Composite 150 mm wide</a:t>
            </a:r>
          </a:p>
          <a:p>
            <a:pPr marL="0" indent="0">
              <a:buNone/>
            </a:pPr>
            <a:r>
              <a:rPr lang="en-GB" sz="1400" dirty="0"/>
              <a:t>Choice of colours</a:t>
            </a:r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24" y="1886316"/>
            <a:ext cx="5542532" cy="333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6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60778" y="5853835"/>
            <a:ext cx="4081869" cy="83957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Alternative Roofing Options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0033" y="1610443"/>
            <a:ext cx="4381941" cy="3286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875" y="2743362"/>
            <a:ext cx="2610760" cy="2701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9973" y="5511993"/>
            <a:ext cx="362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150mm wide kiln dried shiplap oak *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78" y="1266131"/>
            <a:ext cx="2799188" cy="37693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59434" y="5075309"/>
            <a:ext cx="2570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Exterior Grade Plywood 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224E8C-3F0D-46B5-81F2-F3FDCF634E74}"/>
              </a:ext>
            </a:extLst>
          </p:cNvPr>
          <p:cNvSpPr txBox="1"/>
          <p:nvPr/>
        </p:nvSpPr>
        <p:spPr>
          <a:xfrm>
            <a:off x="835841" y="6252173"/>
            <a:ext cx="2513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 Additional cost options</a:t>
            </a:r>
          </a:p>
        </p:txBody>
      </p:sp>
    </p:spTree>
    <p:extLst>
      <p:ext uri="{BB962C8B-B14F-4D97-AF65-F5344CB8AC3E}">
        <p14:creationId xmlns:p14="http://schemas.microsoft.com/office/powerpoint/2010/main" val="303423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6267</TotalTime>
  <Words>409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Proposal for Oak Framed Gazebo  </vt:lpstr>
      <vt:lpstr>Oak Framed Gazebo - Images</vt:lpstr>
      <vt:lpstr>Views</vt:lpstr>
      <vt:lpstr>Overall Sizes</vt:lpstr>
      <vt:lpstr>Features</vt:lpstr>
      <vt:lpstr>Plan views</vt:lpstr>
      <vt:lpstr>Roof Shingles</vt:lpstr>
      <vt:lpstr>Decking</vt:lpstr>
      <vt:lpstr>Alternative Roofing Options</vt:lpstr>
      <vt:lpstr>Oak Framed Gazebo Quotation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Billington</dc:creator>
  <cp:lastModifiedBy>Kevin</cp:lastModifiedBy>
  <cp:revision>190</cp:revision>
  <cp:lastPrinted>2020-06-30T20:30:42Z</cp:lastPrinted>
  <dcterms:created xsi:type="dcterms:W3CDTF">2016-01-23T18:27:38Z</dcterms:created>
  <dcterms:modified xsi:type="dcterms:W3CDTF">2021-02-10T16:46:26Z</dcterms:modified>
</cp:coreProperties>
</file>